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8" r:id="rId1"/>
  </p:sldMasterIdLst>
  <p:notesMasterIdLst>
    <p:notesMasterId r:id="rId17"/>
  </p:notesMasterIdLst>
  <p:sldIdLst>
    <p:sldId id="256" r:id="rId2"/>
    <p:sldId id="262" r:id="rId3"/>
    <p:sldId id="258" r:id="rId4"/>
    <p:sldId id="259" r:id="rId5"/>
    <p:sldId id="272" r:id="rId6"/>
    <p:sldId id="261" r:id="rId7"/>
    <p:sldId id="263" r:id="rId8"/>
    <p:sldId id="267" r:id="rId9"/>
    <p:sldId id="264" r:id="rId10"/>
    <p:sldId id="265" r:id="rId11"/>
    <p:sldId id="266" r:id="rId12"/>
    <p:sldId id="269" r:id="rId13"/>
    <p:sldId id="268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280" autoAdjust="0"/>
  </p:normalViewPr>
  <p:slideViewPr>
    <p:cSldViewPr snapToGrid="0">
      <p:cViewPr>
        <p:scale>
          <a:sx n="65" d="100"/>
          <a:sy n="65" d="100"/>
        </p:scale>
        <p:origin x="85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AB6711-8993-45F8-839B-179D61603733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C73C77E1-8E7C-42B5-881B-943BE367E081}">
      <dgm:prSet phldrT="[Text]"/>
      <dgm:spPr/>
      <dgm:t>
        <a:bodyPr/>
        <a:lstStyle/>
        <a:p>
          <a:r>
            <a:rPr lang="en-US" dirty="0"/>
            <a:t>Collecting data</a:t>
          </a:r>
        </a:p>
      </dgm:t>
    </dgm:pt>
    <dgm:pt modelId="{A095B41D-A7B1-4C26-98A3-B96DFC586A24}" type="parTrans" cxnId="{601FCEF2-7172-4972-AAEA-8429CB668F8D}">
      <dgm:prSet/>
      <dgm:spPr/>
      <dgm:t>
        <a:bodyPr/>
        <a:lstStyle/>
        <a:p>
          <a:endParaRPr lang="en-US"/>
        </a:p>
      </dgm:t>
    </dgm:pt>
    <dgm:pt modelId="{6C8B1822-1677-469C-A21C-2D63DD6A0A2C}" type="sibTrans" cxnId="{601FCEF2-7172-4972-AAEA-8429CB668F8D}">
      <dgm:prSet/>
      <dgm:spPr/>
      <dgm:t>
        <a:bodyPr/>
        <a:lstStyle/>
        <a:p>
          <a:endParaRPr lang="en-US"/>
        </a:p>
      </dgm:t>
    </dgm:pt>
    <dgm:pt modelId="{AF169770-9AF4-481E-A8BC-15485914F503}">
      <dgm:prSet phldrT="[Text]"/>
      <dgm:spPr/>
      <dgm:t>
        <a:bodyPr/>
        <a:lstStyle/>
        <a:p>
          <a:r>
            <a:rPr lang="en-US" dirty="0"/>
            <a:t>Generating new data</a:t>
          </a:r>
        </a:p>
      </dgm:t>
    </dgm:pt>
    <dgm:pt modelId="{A89BE0E6-F2DD-47BF-A611-10430305AEB3}" type="parTrans" cxnId="{1136F93E-7977-4CCA-9446-C41D10FD6744}">
      <dgm:prSet/>
      <dgm:spPr/>
      <dgm:t>
        <a:bodyPr/>
        <a:lstStyle/>
        <a:p>
          <a:endParaRPr lang="en-US"/>
        </a:p>
      </dgm:t>
    </dgm:pt>
    <dgm:pt modelId="{93F3490E-B0A7-4A7C-8325-F522E9661C15}" type="sibTrans" cxnId="{1136F93E-7977-4CCA-9446-C41D10FD6744}">
      <dgm:prSet/>
      <dgm:spPr/>
      <dgm:t>
        <a:bodyPr/>
        <a:lstStyle/>
        <a:p>
          <a:endParaRPr lang="en-US"/>
        </a:p>
      </dgm:t>
    </dgm:pt>
    <dgm:pt modelId="{ABCEEBE4-A2A7-47A6-B097-C8FBB2CBF280}">
      <dgm:prSet phldrT="[Text]"/>
      <dgm:spPr/>
      <dgm:t>
        <a:bodyPr/>
        <a:lstStyle/>
        <a:p>
          <a:r>
            <a:rPr lang="en-US" dirty="0"/>
            <a:t>Testing</a:t>
          </a:r>
        </a:p>
      </dgm:t>
    </dgm:pt>
    <dgm:pt modelId="{7A6CD587-B229-48FC-AB6D-4775485FD119}" type="parTrans" cxnId="{E2A34DE0-5A3E-4608-B788-6C831B84ABF4}">
      <dgm:prSet/>
      <dgm:spPr/>
      <dgm:t>
        <a:bodyPr/>
        <a:lstStyle/>
        <a:p>
          <a:endParaRPr lang="en-US"/>
        </a:p>
      </dgm:t>
    </dgm:pt>
    <dgm:pt modelId="{4F3417DF-D5C0-407D-881F-A3C09F0C88E3}" type="sibTrans" cxnId="{E2A34DE0-5A3E-4608-B788-6C831B84ABF4}">
      <dgm:prSet/>
      <dgm:spPr/>
      <dgm:t>
        <a:bodyPr/>
        <a:lstStyle/>
        <a:p>
          <a:endParaRPr lang="en-US"/>
        </a:p>
      </dgm:t>
    </dgm:pt>
    <dgm:pt modelId="{8AF2BD7B-8A45-4457-B02A-47C02CD6AED2}">
      <dgm:prSet phldrT="[Text]"/>
      <dgm:spPr/>
      <dgm:t>
        <a:bodyPr/>
        <a:lstStyle/>
        <a:p>
          <a:r>
            <a:rPr lang="en-US" dirty="0"/>
            <a:t>Processing data</a:t>
          </a:r>
        </a:p>
      </dgm:t>
    </dgm:pt>
    <dgm:pt modelId="{4EDF56C8-D263-4DDA-BA7B-9FB5FE6C2A0B}" type="parTrans" cxnId="{5C2888A6-10FD-4C68-97C0-E5997C8B37CE}">
      <dgm:prSet/>
      <dgm:spPr/>
      <dgm:t>
        <a:bodyPr/>
        <a:lstStyle/>
        <a:p>
          <a:endParaRPr lang="en-US"/>
        </a:p>
      </dgm:t>
    </dgm:pt>
    <dgm:pt modelId="{19087C46-BD33-4407-9D74-A536868F9FA9}" type="sibTrans" cxnId="{5C2888A6-10FD-4C68-97C0-E5997C8B37CE}">
      <dgm:prSet/>
      <dgm:spPr/>
      <dgm:t>
        <a:bodyPr/>
        <a:lstStyle/>
        <a:p>
          <a:endParaRPr lang="en-US"/>
        </a:p>
      </dgm:t>
    </dgm:pt>
    <dgm:pt modelId="{53F475C5-4125-4360-97BA-2816C61C2D01}" type="pres">
      <dgm:prSet presAssocID="{99AB6711-8993-45F8-839B-179D61603733}" presName="Name0" presStyleCnt="0">
        <dgm:presLayoutVars>
          <dgm:dir/>
          <dgm:resizeHandles val="exact"/>
        </dgm:presLayoutVars>
      </dgm:prSet>
      <dgm:spPr/>
    </dgm:pt>
    <dgm:pt modelId="{6E18B269-0097-4FAF-863B-4DB529685EAF}" type="pres">
      <dgm:prSet presAssocID="{C73C77E1-8E7C-42B5-881B-943BE367E081}" presName="node" presStyleLbl="node1" presStyleIdx="0" presStyleCnt="4">
        <dgm:presLayoutVars>
          <dgm:bulletEnabled val="1"/>
        </dgm:presLayoutVars>
      </dgm:prSet>
      <dgm:spPr/>
    </dgm:pt>
    <dgm:pt modelId="{6A23241D-AA10-41FC-B752-E7522408BAB5}" type="pres">
      <dgm:prSet presAssocID="{6C8B1822-1677-469C-A21C-2D63DD6A0A2C}" presName="sibTrans" presStyleLbl="sibTrans2D1" presStyleIdx="0" presStyleCnt="3"/>
      <dgm:spPr/>
    </dgm:pt>
    <dgm:pt modelId="{2994930A-42DA-43FA-930E-A1A4CE0E37B5}" type="pres">
      <dgm:prSet presAssocID="{6C8B1822-1677-469C-A21C-2D63DD6A0A2C}" presName="connectorText" presStyleLbl="sibTrans2D1" presStyleIdx="0" presStyleCnt="3"/>
      <dgm:spPr/>
    </dgm:pt>
    <dgm:pt modelId="{3E41BAF7-F83A-4316-B97F-81B14E4904FD}" type="pres">
      <dgm:prSet presAssocID="{8AF2BD7B-8A45-4457-B02A-47C02CD6AED2}" presName="node" presStyleLbl="node1" presStyleIdx="1" presStyleCnt="4">
        <dgm:presLayoutVars>
          <dgm:bulletEnabled val="1"/>
        </dgm:presLayoutVars>
      </dgm:prSet>
      <dgm:spPr/>
    </dgm:pt>
    <dgm:pt modelId="{32774D42-BCE1-473C-B76F-5FC4E5EEBEFA}" type="pres">
      <dgm:prSet presAssocID="{19087C46-BD33-4407-9D74-A536868F9FA9}" presName="sibTrans" presStyleLbl="sibTrans2D1" presStyleIdx="1" presStyleCnt="3"/>
      <dgm:spPr/>
    </dgm:pt>
    <dgm:pt modelId="{702F214F-73E0-4FCE-B7FE-967C01BA0172}" type="pres">
      <dgm:prSet presAssocID="{19087C46-BD33-4407-9D74-A536868F9FA9}" presName="connectorText" presStyleLbl="sibTrans2D1" presStyleIdx="1" presStyleCnt="3"/>
      <dgm:spPr/>
    </dgm:pt>
    <dgm:pt modelId="{3A3F3F13-371C-4F34-B09B-58DFD4E2A9C0}" type="pres">
      <dgm:prSet presAssocID="{AF169770-9AF4-481E-A8BC-15485914F503}" presName="node" presStyleLbl="node1" presStyleIdx="2" presStyleCnt="4">
        <dgm:presLayoutVars>
          <dgm:bulletEnabled val="1"/>
        </dgm:presLayoutVars>
      </dgm:prSet>
      <dgm:spPr/>
    </dgm:pt>
    <dgm:pt modelId="{84D60682-922D-43BD-9A7B-3C25358ABF13}" type="pres">
      <dgm:prSet presAssocID="{93F3490E-B0A7-4A7C-8325-F522E9661C15}" presName="sibTrans" presStyleLbl="sibTrans2D1" presStyleIdx="2" presStyleCnt="3"/>
      <dgm:spPr/>
    </dgm:pt>
    <dgm:pt modelId="{7BE646D6-FF2B-44EC-AEBD-FE5E10FFD6AB}" type="pres">
      <dgm:prSet presAssocID="{93F3490E-B0A7-4A7C-8325-F522E9661C15}" presName="connectorText" presStyleLbl="sibTrans2D1" presStyleIdx="2" presStyleCnt="3"/>
      <dgm:spPr/>
    </dgm:pt>
    <dgm:pt modelId="{50E6CC70-8356-489F-909D-62BE9E177130}" type="pres">
      <dgm:prSet presAssocID="{ABCEEBE4-A2A7-47A6-B097-C8FBB2CBF280}" presName="node" presStyleLbl="node1" presStyleIdx="3" presStyleCnt="4">
        <dgm:presLayoutVars>
          <dgm:bulletEnabled val="1"/>
        </dgm:presLayoutVars>
      </dgm:prSet>
      <dgm:spPr/>
    </dgm:pt>
  </dgm:ptLst>
  <dgm:cxnLst>
    <dgm:cxn modelId="{E657CF00-E77F-4B21-8C74-4E392782FB69}" type="presOf" srcId="{6C8B1822-1677-469C-A21C-2D63DD6A0A2C}" destId="{2994930A-42DA-43FA-930E-A1A4CE0E37B5}" srcOrd="1" destOrd="0" presId="urn:microsoft.com/office/officeart/2005/8/layout/process1"/>
    <dgm:cxn modelId="{412C941A-5377-49C3-A3A0-E47A778A71B3}" type="presOf" srcId="{C73C77E1-8E7C-42B5-881B-943BE367E081}" destId="{6E18B269-0097-4FAF-863B-4DB529685EAF}" srcOrd="0" destOrd="0" presId="urn:microsoft.com/office/officeart/2005/8/layout/process1"/>
    <dgm:cxn modelId="{E8F0F028-A12A-4EE6-ADBA-0C6559C022EC}" type="presOf" srcId="{93F3490E-B0A7-4A7C-8325-F522E9661C15}" destId="{84D60682-922D-43BD-9A7B-3C25358ABF13}" srcOrd="0" destOrd="0" presId="urn:microsoft.com/office/officeart/2005/8/layout/process1"/>
    <dgm:cxn modelId="{C260E73D-2967-4FDA-B6E9-93E7EEDBAEAC}" type="presOf" srcId="{19087C46-BD33-4407-9D74-A536868F9FA9}" destId="{702F214F-73E0-4FCE-B7FE-967C01BA0172}" srcOrd="1" destOrd="0" presId="urn:microsoft.com/office/officeart/2005/8/layout/process1"/>
    <dgm:cxn modelId="{1136F93E-7977-4CCA-9446-C41D10FD6744}" srcId="{99AB6711-8993-45F8-839B-179D61603733}" destId="{AF169770-9AF4-481E-A8BC-15485914F503}" srcOrd="2" destOrd="0" parTransId="{A89BE0E6-F2DD-47BF-A611-10430305AEB3}" sibTransId="{93F3490E-B0A7-4A7C-8325-F522E9661C15}"/>
    <dgm:cxn modelId="{4E0C5066-0BB1-4BA2-8BD8-C6725ABE8EC2}" type="presOf" srcId="{ABCEEBE4-A2A7-47A6-B097-C8FBB2CBF280}" destId="{50E6CC70-8356-489F-909D-62BE9E177130}" srcOrd="0" destOrd="0" presId="urn:microsoft.com/office/officeart/2005/8/layout/process1"/>
    <dgm:cxn modelId="{466D957B-89F6-421C-924A-07EB6F0AB691}" type="presOf" srcId="{93F3490E-B0A7-4A7C-8325-F522E9661C15}" destId="{7BE646D6-FF2B-44EC-AEBD-FE5E10FFD6AB}" srcOrd="1" destOrd="0" presId="urn:microsoft.com/office/officeart/2005/8/layout/process1"/>
    <dgm:cxn modelId="{57D0638A-DF61-4FF4-91BF-6715E724D64A}" type="presOf" srcId="{99AB6711-8993-45F8-839B-179D61603733}" destId="{53F475C5-4125-4360-97BA-2816C61C2D01}" srcOrd="0" destOrd="0" presId="urn:microsoft.com/office/officeart/2005/8/layout/process1"/>
    <dgm:cxn modelId="{5C2888A6-10FD-4C68-97C0-E5997C8B37CE}" srcId="{99AB6711-8993-45F8-839B-179D61603733}" destId="{8AF2BD7B-8A45-4457-B02A-47C02CD6AED2}" srcOrd="1" destOrd="0" parTransId="{4EDF56C8-D263-4DDA-BA7B-9FB5FE6C2A0B}" sibTransId="{19087C46-BD33-4407-9D74-A536868F9FA9}"/>
    <dgm:cxn modelId="{01659BCA-BCEC-4366-B4D9-D312DE9EF72E}" type="presOf" srcId="{6C8B1822-1677-469C-A21C-2D63DD6A0A2C}" destId="{6A23241D-AA10-41FC-B752-E7522408BAB5}" srcOrd="0" destOrd="0" presId="urn:microsoft.com/office/officeart/2005/8/layout/process1"/>
    <dgm:cxn modelId="{B6AFF2DA-0876-4C87-9346-3C5A767583E6}" type="presOf" srcId="{AF169770-9AF4-481E-A8BC-15485914F503}" destId="{3A3F3F13-371C-4F34-B09B-58DFD4E2A9C0}" srcOrd="0" destOrd="0" presId="urn:microsoft.com/office/officeart/2005/8/layout/process1"/>
    <dgm:cxn modelId="{E2A34DE0-5A3E-4608-B788-6C831B84ABF4}" srcId="{99AB6711-8993-45F8-839B-179D61603733}" destId="{ABCEEBE4-A2A7-47A6-B097-C8FBB2CBF280}" srcOrd="3" destOrd="0" parTransId="{7A6CD587-B229-48FC-AB6D-4775485FD119}" sibTransId="{4F3417DF-D5C0-407D-881F-A3C09F0C88E3}"/>
    <dgm:cxn modelId="{51FA01EE-215D-4452-B0D3-A77FFC5C8E04}" type="presOf" srcId="{19087C46-BD33-4407-9D74-A536868F9FA9}" destId="{32774D42-BCE1-473C-B76F-5FC4E5EEBEFA}" srcOrd="0" destOrd="0" presId="urn:microsoft.com/office/officeart/2005/8/layout/process1"/>
    <dgm:cxn modelId="{601FCEF2-7172-4972-AAEA-8429CB668F8D}" srcId="{99AB6711-8993-45F8-839B-179D61603733}" destId="{C73C77E1-8E7C-42B5-881B-943BE367E081}" srcOrd="0" destOrd="0" parTransId="{A095B41D-A7B1-4C26-98A3-B96DFC586A24}" sibTransId="{6C8B1822-1677-469C-A21C-2D63DD6A0A2C}"/>
    <dgm:cxn modelId="{B08C7FF9-426B-4458-9CAF-6B58ECD3700E}" type="presOf" srcId="{8AF2BD7B-8A45-4457-B02A-47C02CD6AED2}" destId="{3E41BAF7-F83A-4316-B97F-81B14E4904FD}" srcOrd="0" destOrd="0" presId="urn:microsoft.com/office/officeart/2005/8/layout/process1"/>
    <dgm:cxn modelId="{FE193D7D-E4D9-4CDE-8909-405406B1E8BA}" type="presParOf" srcId="{53F475C5-4125-4360-97BA-2816C61C2D01}" destId="{6E18B269-0097-4FAF-863B-4DB529685EAF}" srcOrd="0" destOrd="0" presId="urn:microsoft.com/office/officeart/2005/8/layout/process1"/>
    <dgm:cxn modelId="{DF338337-33A9-479A-AC8C-9057A73D05DA}" type="presParOf" srcId="{53F475C5-4125-4360-97BA-2816C61C2D01}" destId="{6A23241D-AA10-41FC-B752-E7522408BAB5}" srcOrd="1" destOrd="0" presId="urn:microsoft.com/office/officeart/2005/8/layout/process1"/>
    <dgm:cxn modelId="{60540BC6-D5C1-4C55-9135-D269C385E7B4}" type="presParOf" srcId="{6A23241D-AA10-41FC-B752-E7522408BAB5}" destId="{2994930A-42DA-43FA-930E-A1A4CE0E37B5}" srcOrd="0" destOrd="0" presId="urn:microsoft.com/office/officeart/2005/8/layout/process1"/>
    <dgm:cxn modelId="{32EC18F9-CA95-44C4-970D-50559FF4C347}" type="presParOf" srcId="{53F475C5-4125-4360-97BA-2816C61C2D01}" destId="{3E41BAF7-F83A-4316-B97F-81B14E4904FD}" srcOrd="2" destOrd="0" presId="urn:microsoft.com/office/officeart/2005/8/layout/process1"/>
    <dgm:cxn modelId="{6041D25D-1CEC-4AB0-ADA4-8EAEB52961A7}" type="presParOf" srcId="{53F475C5-4125-4360-97BA-2816C61C2D01}" destId="{32774D42-BCE1-473C-B76F-5FC4E5EEBEFA}" srcOrd="3" destOrd="0" presId="urn:microsoft.com/office/officeart/2005/8/layout/process1"/>
    <dgm:cxn modelId="{89E3C47C-AF01-468F-B158-0B186C0AAE7B}" type="presParOf" srcId="{32774D42-BCE1-473C-B76F-5FC4E5EEBEFA}" destId="{702F214F-73E0-4FCE-B7FE-967C01BA0172}" srcOrd="0" destOrd="0" presId="urn:microsoft.com/office/officeart/2005/8/layout/process1"/>
    <dgm:cxn modelId="{D4E7184F-F45C-45D5-AF45-52E6365223A9}" type="presParOf" srcId="{53F475C5-4125-4360-97BA-2816C61C2D01}" destId="{3A3F3F13-371C-4F34-B09B-58DFD4E2A9C0}" srcOrd="4" destOrd="0" presId="urn:microsoft.com/office/officeart/2005/8/layout/process1"/>
    <dgm:cxn modelId="{837AA72A-26C2-4E18-BEB5-099E6E677CB2}" type="presParOf" srcId="{53F475C5-4125-4360-97BA-2816C61C2D01}" destId="{84D60682-922D-43BD-9A7B-3C25358ABF13}" srcOrd="5" destOrd="0" presId="urn:microsoft.com/office/officeart/2005/8/layout/process1"/>
    <dgm:cxn modelId="{C778511E-4AB2-42B8-92C4-20481472036B}" type="presParOf" srcId="{84D60682-922D-43BD-9A7B-3C25358ABF13}" destId="{7BE646D6-FF2B-44EC-AEBD-FE5E10FFD6AB}" srcOrd="0" destOrd="0" presId="urn:microsoft.com/office/officeart/2005/8/layout/process1"/>
    <dgm:cxn modelId="{054477B6-C8E3-41E5-A8B4-893D39C2B0CB}" type="presParOf" srcId="{53F475C5-4125-4360-97BA-2816C61C2D01}" destId="{50E6CC70-8356-489F-909D-62BE9E177130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8B269-0097-4FAF-863B-4DB529685EAF}">
      <dsp:nvSpPr>
        <dsp:cNvPr id="0" name=""/>
        <dsp:cNvSpPr/>
      </dsp:nvSpPr>
      <dsp:spPr>
        <a:xfrm>
          <a:off x="4214" y="1143587"/>
          <a:ext cx="1842640" cy="11055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Collecting data</a:t>
          </a:r>
        </a:p>
      </dsp:txBody>
      <dsp:txXfrm>
        <a:off x="36595" y="1175968"/>
        <a:ext cx="1777878" cy="1040822"/>
      </dsp:txXfrm>
    </dsp:sp>
    <dsp:sp modelId="{6A23241D-AA10-41FC-B752-E7522408BAB5}">
      <dsp:nvSpPr>
        <dsp:cNvPr id="0" name=""/>
        <dsp:cNvSpPr/>
      </dsp:nvSpPr>
      <dsp:spPr>
        <a:xfrm>
          <a:off x="2031118" y="1467892"/>
          <a:ext cx="390639" cy="4569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2031118" y="1559287"/>
        <a:ext cx="273447" cy="274184"/>
      </dsp:txXfrm>
    </dsp:sp>
    <dsp:sp modelId="{3E41BAF7-F83A-4316-B97F-81B14E4904FD}">
      <dsp:nvSpPr>
        <dsp:cNvPr id="0" name=""/>
        <dsp:cNvSpPr/>
      </dsp:nvSpPr>
      <dsp:spPr>
        <a:xfrm>
          <a:off x="2583910" y="1143587"/>
          <a:ext cx="1842640" cy="11055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Processing data</a:t>
          </a:r>
        </a:p>
      </dsp:txBody>
      <dsp:txXfrm>
        <a:off x="2616291" y="1175968"/>
        <a:ext cx="1777878" cy="1040822"/>
      </dsp:txXfrm>
    </dsp:sp>
    <dsp:sp modelId="{32774D42-BCE1-473C-B76F-5FC4E5EEBEFA}">
      <dsp:nvSpPr>
        <dsp:cNvPr id="0" name=""/>
        <dsp:cNvSpPr/>
      </dsp:nvSpPr>
      <dsp:spPr>
        <a:xfrm>
          <a:off x="4610814" y="1467892"/>
          <a:ext cx="390639" cy="4569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4610814" y="1559287"/>
        <a:ext cx="273447" cy="274184"/>
      </dsp:txXfrm>
    </dsp:sp>
    <dsp:sp modelId="{3A3F3F13-371C-4F34-B09B-58DFD4E2A9C0}">
      <dsp:nvSpPr>
        <dsp:cNvPr id="0" name=""/>
        <dsp:cNvSpPr/>
      </dsp:nvSpPr>
      <dsp:spPr>
        <a:xfrm>
          <a:off x="5163606" y="1143587"/>
          <a:ext cx="1842640" cy="11055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Generating new data</a:t>
          </a:r>
        </a:p>
      </dsp:txBody>
      <dsp:txXfrm>
        <a:off x="5195987" y="1175968"/>
        <a:ext cx="1777878" cy="1040822"/>
      </dsp:txXfrm>
    </dsp:sp>
    <dsp:sp modelId="{84D60682-922D-43BD-9A7B-3C25358ABF13}">
      <dsp:nvSpPr>
        <dsp:cNvPr id="0" name=""/>
        <dsp:cNvSpPr/>
      </dsp:nvSpPr>
      <dsp:spPr>
        <a:xfrm>
          <a:off x="7190510" y="1467892"/>
          <a:ext cx="390639" cy="4569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7190510" y="1559287"/>
        <a:ext cx="273447" cy="274184"/>
      </dsp:txXfrm>
    </dsp:sp>
    <dsp:sp modelId="{50E6CC70-8356-489F-909D-62BE9E177130}">
      <dsp:nvSpPr>
        <dsp:cNvPr id="0" name=""/>
        <dsp:cNvSpPr/>
      </dsp:nvSpPr>
      <dsp:spPr>
        <a:xfrm>
          <a:off x="7743302" y="1143587"/>
          <a:ext cx="1842640" cy="11055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Testing</a:t>
          </a:r>
        </a:p>
      </dsp:txBody>
      <dsp:txXfrm>
        <a:off x="7775683" y="1175968"/>
        <a:ext cx="1777878" cy="10408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066A9D-612B-4217-B69C-8522672D5CAC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B9EBBF-EDB3-4B09-969B-3F9D46321B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3554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9EBBF-EDB3-4B09-969B-3F9D46321B4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2783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Sawtooth – all harmonics</a:t>
            </a:r>
          </a:p>
          <a:p>
            <a:r>
              <a:rPr lang="en-US" dirty="0"/>
              <a:t>Square – odd harmonics</a:t>
            </a:r>
          </a:p>
          <a:p>
            <a:r>
              <a:rPr lang="en-US" dirty="0"/>
              <a:t>Channels like image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9EBBF-EDB3-4B09-969B-3F9D46321B4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0184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Each weight and bias is nudged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9EBBF-EDB3-4B09-969B-3F9D46321B4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624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GAN over VAE?</a:t>
            </a:r>
          </a:p>
          <a:p>
            <a:r>
              <a:rPr lang="en-US" dirty="0"/>
              <a:t>Cost function less direct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9EBBF-EDB3-4B09-969B-3F9D46321B4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364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248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925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0451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145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312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78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244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985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549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071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199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981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C8DFB-190F-496F-BFA4-DB027AF899D4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175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reativecommons.org/licenses/by-nc/3.0/deed.en_GB" TargetMode="Externa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A8F99-3B16-4F7C-AC77-E94173364D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3497" y="1261511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Synthesizing realistic audio using generative adversarial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32B115-01C2-48F8-91A9-DE5662F9FB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3497" y="3741186"/>
            <a:ext cx="9144000" cy="1655762"/>
          </a:xfrm>
        </p:spPr>
        <p:txBody>
          <a:bodyPr/>
          <a:lstStyle/>
          <a:p>
            <a:r>
              <a:rPr lang="en-US" dirty="0"/>
              <a:t>Justin Zhang</a:t>
            </a:r>
          </a:p>
        </p:txBody>
      </p:sp>
    </p:spTree>
    <p:extLst>
      <p:ext uri="{BB962C8B-B14F-4D97-AF65-F5344CB8AC3E}">
        <p14:creationId xmlns:p14="http://schemas.microsoft.com/office/powerpoint/2010/main" val="1070728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E1FF9-B37D-4A8F-88C5-A9C6C9143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Neural Networks (CNNs)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911758-21A1-4BC6-8FB5-051EF607A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649788" cy="3541714"/>
          </a:xfrm>
        </p:spPr>
        <p:txBody>
          <a:bodyPr/>
          <a:lstStyle/>
          <a:p>
            <a:r>
              <a:rPr lang="en-US" dirty="0"/>
              <a:t>Same weights and biases for the whole image</a:t>
            </a:r>
          </a:p>
          <a:p>
            <a:pPr lvl="1"/>
            <a:r>
              <a:rPr lang="en-US" dirty="0"/>
              <a:t>Fewer parameters</a:t>
            </a:r>
          </a:p>
          <a:p>
            <a:pPr lvl="1"/>
            <a:r>
              <a:rPr lang="en-US" dirty="0"/>
              <a:t>Faster training</a:t>
            </a:r>
          </a:p>
          <a:p>
            <a:pPr lvl="1"/>
            <a:r>
              <a:rPr lang="en-US" dirty="0"/>
              <a:t>More accurate modeling</a:t>
            </a:r>
          </a:p>
        </p:txBody>
      </p:sp>
      <p:pic>
        <p:nvPicPr>
          <p:cNvPr id="2052" name="Picture 4" descr="https://cdn-images-1.medium.com/max/800/1*1okwhewf5KCtIPaFib4XaA.gif">
            <a:extLst>
              <a:ext uri="{FF2B5EF4-FFF2-40B4-BE49-F238E27FC236}">
                <a16:creationId xmlns:a16="http://schemas.microsoft.com/office/drawing/2014/main" id="{3937FDA1-B68F-4525-880E-B19CBD209DB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0236" y="1749459"/>
            <a:ext cx="3762375" cy="427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44EEE0C-AA41-4084-9CEA-CFAA5E3900E4}"/>
              </a:ext>
            </a:extLst>
          </p:cNvPr>
          <p:cNvSpPr txBox="1"/>
          <p:nvPr/>
        </p:nvSpPr>
        <p:spPr>
          <a:xfrm>
            <a:off x="7469189" y="6262158"/>
            <a:ext cx="38846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From Medium.com</a:t>
            </a:r>
          </a:p>
        </p:txBody>
      </p:sp>
    </p:spTree>
    <p:extLst>
      <p:ext uri="{BB962C8B-B14F-4D97-AF65-F5344CB8AC3E}">
        <p14:creationId xmlns:p14="http://schemas.microsoft.com/office/powerpoint/2010/main" val="1604381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7B239-9364-48C1-BBD6-6E3B1808A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61E01-6FD5-43E6-8770-5C69BB5F2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Classification vs generation</a:t>
            </a:r>
          </a:p>
          <a:p>
            <a:r>
              <a:rPr lang="en-US" dirty="0"/>
              <a:t>Generative adversarial networks (GANs) </a:t>
            </a:r>
          </a:p>
          <a:p>
            <a:r>
              <a:rPr lang="en-US" dirty="0" err="1"/>
              <a:t>Variational</a:t>
            </a:r>
            <a:r>
              <a:rPr lang="en-US" dirty="0"/>
              <a:t> autoencoders (VAEs)</a:t>
            </a:r>
          </a:p>
        </p:txBody>
      </p:sp>
    </p:spTree>
    <p:extLst>
      <p:ext uri="{BB962C8B-B14F-4D97-AF65-F5344CB8AC3E}">
        <p14:creationId xmlns:p14="http://schemas.microsoft.com/office/powerpoint/2010/main" val="583669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autoencoder">
            <a:extLst>
              <a:ext uri="{FF2B5EF4-FFF2-40B4-BE49-F238E27FC236}">
                <a16:creationId xmlns:a16="http://schemas.microsoft.com/office/drawing/2014/main" id="{02AD641D-2D10-440F-8FCE-1FDF46CF4E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4" r="17826" b="9349"/>
          <a:stretch/>
        </p:blipFill>
        <p:spPr bwMode="auto">
          <a:xfrm>
            <a:off x="2251586" y="569101"/>
            <a:ext cx="7818783" cy="5564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74A1553-96FC-45E7-A07E-2FD46CCB42B1}"/>
              </a:ext>
            </a:extLst>
          </p:cNvPr>
          <p:cNvSpPr txBox="1"/>
          <p:nvPr/>
        </p:nvSpPr>
        <p:spPr>
          <a:xfrm>
            <a:off x="1705895" y="6134048"/>
            <a:ext cx="91341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From Prof. </a:t>
            </a:r>
            <a:r>
              <a:rPr lang="en-US" sz="1600" dirty="0" err="1"/>
              <a:t>Seungchul</a:t>
            </a:r>
            <a:r>
              <a:rPr lang="en-US" sz="1600" dirty="0"/>
              <a:t> Lee’s GitHub </a:t>
            </a:r>
          </a:p>
          <a:p>
            <a:r>
              <a:rPr lang="en-US" sz="1600" dirty="0"/>
              <a:t>http://i-systems.github.io/HSE545/machine%20learning%20all/Workshop/CAE/06_CAE_Autoencoder.html</a:t>
            </a:r>
          </a:p>
        </p:txBody>
      </p:sp>
    </p:spTree>
    <p:extLst>
      <p:ext uri="{BB962C8B-B14F-4D97-AF65-F5344CB8AC3E}">
        <p14:creationId xmlns:p14="http://schemas.microsoft.com/office/powerpoint/2010/main" val="30966326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F052B9FA-985D-4F4A-B2B4-A52EA786EB37}"/>
              </a:ext>
            </a:extLst>
          </p:cNvPr>
          <p:cNvSpPr/>
          <p:nvPr/>
        </p:nvSpPr>
        <p:spPr>
          <a:xfrm>
            <a:off x="1196002" y="4880251"/>
            <a:ext cx="2319131" cy="435341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Latent space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Flowchart: Alternate Process 4">
                <a:extLst>
                  <a:ext uri="{FF2B5EF4-FFF2-40B4-BE49-F238E27FC236}">
                    <a16:creationId xmlns:a16="http://schemas.microsoft.com/office/drawing/2014/main" id="{DCA45B04-6537-4493-A2B2-2BDDFE38ABDF}"/>
                  </a:ext>
                </a:extLst>
              </p:cNvPr>
              <p:cNvSpPr/>
              <p:nvPr/>
            </p:nvSpPr>
            <p:spPr>
              <a:xfrm>
                <a:off x="1196003" y="2588135"/>
                <a:ext cx="2319131" cy="1722782"/>
              </a:xfrm>
              <a:prstGeom prst="flowChartAlternateProcess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Generator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6000" b="0" i="1" smtClean="0">
                          <a:latin typeface="Cambria Math" panose="02040503050406030204" pitchFamily="18" charset="0"/>
                        </a:rPr>
                        <m:t>𝒢</m:t>
                      </m:r>
                    </m:oMath>
                  </m:oMathPara>
                </a14:m>
                <a:endParaRPr lang="en-US" sz="6000" dirty="0"/>
              </a:p>
            </p:txBody>
          </p:sp>
        </mc:Choice>
        <mc:Fallback xmlns="">
          <p:sp>
            <p:nvSpPr>
              <p:cNvPr id="5" name="Flowchart: Alternate Process 4">
                <a:extLst>
                  <a:ext uri="{FF2B5EF4-FFF2-40B4-BE49-F238E27FC236}">
                    <a16:creationId xmlns:a16="http://schemas.microsoft.com/office/drawing/2014/main" id="{DCA45B04-6537-4493-A2B2-2BDDFE38ABD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6003" y="2588135"/>
                <a:ext cx="2319131" cy="1722782"/>
              </a:xfrm>
              <a:prstGeom prst="flowChartAlternateProcess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Flowchart: Alternate Process 6">
                <a:extLst>
                  <a:ext uri="{FF2B5EF4-FFF2-40B4-BE49-F238E27FC236}">
                    <a16:creationId xmlns:a16="http://schemas.microsoft.com/office/drawing/2014/main" id="{43CF5201-FA6A-4C84-8097-D56CC5D1313F}"/>
                  </a:ext>
                </a:extLst>
              </p:cNvPr>
              <p:cNvSpPr/>
              <p:nvPr/>
            </p:nvSpPr>
            <p:spPr>
              <a:xfrm>
                <a:off x="7719390" y="2577546"/>
                <a:ext cx="2319131" cy="1722782"/>
              </a:xfrm>
              <a:prstGeom prst="flowChartAlternateProcess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Discriminator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6000" b="0" i="1" smtClean="0">
                          <a:latin typeface="Cambria Math" panose="02040503050406030204" pitchFamily="18" charset="0"/>
                        </a:rPr>
                        <m:t>𝒟</m:t>
                      </m:r>
                    </m:oMath>
                  </m:oMathPara>
                </a14:m>
                <a:endParaRPr lang="en-US" sz="6000" dirty="0"/>
              </a:p>
            </p:txBody>
          </p:sp>
        </mc:Choice>
        <mc:Fallback xmlns="">
          <p:sp>
            <p:nvSpPr>
              <p:cNvPr id="7" name="Flowchart: Alternate Process 6">
                <a:extLst>
                  <a:ext uri="{FF2B5EF4-FFF2-40B4-BE49-F238E27FC236}">
                    <a16:creationId xmlns:a16="http://schemas.microsoft.com/office/drawing/2014/main" id="{43CF5201-FA6A-4C84-8097-D56CC5D1313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19390" y="2577546"/>
                <a:ext cx="2319131" cy="1722782"/>
              </a:xfrm>
              <a:prstGeom prst="flowChartAlternateProcess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0A3CAD22-8A7D-4F18-A5FF-5486AAE9B3FC}"/>
              </a:ext>
            </a:extLst>
          </p:cNvPr>
          <p:cNvSpPr/>
          <p:nvPr/>
        </p:nvSpPr>
        <p:spPr>
          <a:xfrm>
            <a:off x="4691268" y="1046920"/>
            <a:ext cx="2199861" cy="1364974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Generated picture</a:t>
            </a:r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F674B88F-B24A-45C5-8C44-CA2DE4069DD7}"/>
              </a:ext>
            </a:extLst>
          </p:cNvPr>
          <p:cNvSpPr/>
          <p:nvPr/>
        </p:nvSpPr>
        <p:spPr>
          <a:xfrm>
            <a:off x="4691268" y="4465972"/>
            <a:ext cx="2199861" cy="1364974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 picture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A81600-6C36-45B7-921F-02A4ED35CB69}"/>
              </a:ext>
            </a:extLst>
          </p:cNvPr>
          <p:cNvSpPr txBox="1"/>
          <p:nvPr/>
        </p:nvSpPr>
        <p:spPr>
          <a:xfrm rot="10800000" flipV="1">
            <a:off x="10595115" y="2977269"/>
            <a:ext cx="702366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Real or fake?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E31295E3-BBA6-4DBE-94AD-71CCA6BDFA94}"/>
              </a:ext>
            </a:extLst>
          </p:cNvPr>
          <p:cNvSpPr/>
          <p:nvPr/>
        </p:nvSpPr>
        <p:spPr>
          <a:xfrm rot="16200000">
            <a:off x="2150159" y="4466374"/>
            <a:ext cx="410816" cy="258419"/>
          </a:xfrm>
          <a:prstGeom prst="rightArrow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446663CC-24E3-46A1-B6AF-BC30A85D0E96}"/>
              </a:ext>
            </a:extLst>
          </p:cNvPr>
          <p:cNvSpPr/>
          <p:nvPr/>
        </p:nvSpPr>
        <p:spPr>
          <a:xfrm>
            <a:off x="10164418" y="3309725"/>
            <a:ext cx="410816" cy="258419"/>
          </a:xfrm>
          <a:prstGeom prst="rightArrow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C20B8E97-F514-44D6-9809-2898864D015B}"/>
              </a:ext>
            </a:extLst>
          </p:cNvPr>
          <p:cNvSpPr/>
          <p:nvPr/>
        </p:nvSpPr>
        <p:spPr>
          <a:xfrm rot="5400000">
            <a:off x="5470910" y="2757530"/>
            <a:ext cx="640575" cy="258422"/>
          </a:xfrm>
          <a:prstGeom prst="rightArrow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BE19A11E-12C4-4B1C-ADE0-FB0A45AA8052}"/>
              </a:ext>
            </a:extLst>
          </p:cNvPr>
          <p:cNvSpPr/>
          <p:nvPr/>
        </p:nvSpPr>
        <p:spPr>
          <a:xfrm rot="16200000">
            <a:off x="5471158" y="3861665"/>
            <a:ext cx="640080" cy="258423"/>
          </a:xfrm>
          <a:prstGeom prst="rightArrow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48C1004-DE87-4E2A-A6C6-8FFDA17D8763}"/>
              </a:ext>
            </a:extLst>
          </p:cNvPr>
          <p:cNvSpPr/>
          <p:nvPr/>
        </p:nvSpPr>
        <p:spPr>
          <a:xfrm>
            <a:off x="5631177" y="3278913"/>
            <a:ext cx="320040" cy="32004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F4DD099D-4F10-4E04-90DC-E9D120739465}"/>
              </a:ext>
            </a:extLst>
          </p:cNvPr>
          <p:cNvSpPr/>
          <p:nvPr/>
        </p:nvSpPr>
        <p:spPr>
          <a:xfrm>
            <a:off x="6024106" y="3278913"/>
            <a:ext cx="1569387" cy="286915"/>
          </a:xfrm>
          <a:prstGeom prst="rightArrow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Bent 20">
            <a:extLst>
              <a:ext uri="{FF2B5EF4-FFF2-40B4-BE49-F238E27FC236}">
                <a16:creationId xmlns:a16="http://schemas.microsoft.com/office/drawing/2014/main" id="{43B93B3E-E2FA-49FF-853D-567856788B2F}"/>
              </a:ext>
            </a:extLst>
          </p:cNvPr>
          <p:cNvSpPr/>
          <p:nvPr/>
        </p:nvSpPr>
        <p:spPr>
          <a:xfrm>
            <a:off x="2226357" y="1537252"/>
            <a:ext cx="2385391" cy="874642"/>
          </a:xfrm>
          <a:prstGeom prst="bentArrow">
            <a:avLst>
              <a:gd name="adj1" fmla="val 15209"/>
              <a:gd name="adj2" fmla="val 16064"/>
              <a:gd name="adj3" fmla="val 13889"/>
              <a:gd name="adj4" fmla="val 4375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7223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D0C7B4A-ECBD-46E1-B91C-9C8BBBB086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6921804"/>
              </p:ext>
            </p:extLst>
          </p:nvPr>
        </p:nvGraphicFramePr>
        <p:xfrm>
          <a:off x="1250120" y="251792"/>
          <a:ext cx="9590157" cy="33927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645181F-9DB0-4579-91FA-E275C7EC4535}"/>
              </a:ext>
            </a:extLst>
          </p:cNvPr>
          <p:cNvSpPr/>
          <p:nvPr/>
        </p:nvSpPr>
        <p:spPr>
          <a:xfrm>
            <a:off x="9003450" y="3114519"/>
            <a:ext cx="1842640" cy="1105584"/>
          </a:xfrm>
          <a:prstGeom prst="roundRect">
            <a:avLst>
              <a:gd name="adj" fmla="val 10000"/>
            </a:avLst>
          </a:pr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/>
              <a:t>Listening to audio for quality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C79369AD-35FD-4631-8932-8708E7FA0A95}"/>
              </a:ext>
            </a:extLst>
          </p:cNvPr>
          <p:cNvSpPr/>
          <p:nvPr/>
        </p:nvSpPr>
        <p:spPr>
          <a:xfrm>
            <a:off x="1271987" y="3114519"/>
            <a:ext cx="1842640" cy="1246139"/>
          </a:xfrm>
          <a:prstGeom prst="roundRect">
            <a:avLst>
              <a:gd name="adj" fmla="val 10000"/>
            </a:avLst>
          </a:prstGeom>
          <a:solidFill>
            <a:srgbClr val="00B05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err="1"/>
              <a:t>NSynth</a:t>
            </a:r>
            <a:r>
              <a:rPr lang="en-US" dirty="0"/>
              <a:t> dataset of annotated audio from Engel et al. (2017) 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CDA55D4C-15AD-4743-B283-897B2A33A5D9}"/>
              </a:ext>
            </a:extLst>
          </p:cNvPr>
          <p:cNvSpPr/>
          <p:nvPr/>
        </p:nvSpPr>
        <p:spPr>
          <a:xfrm>
            <a:off x="3840920" y="3091758"/>
            <a:ext cx="1842640" cy="1105584"/>
          </a:xfrm>
          <a:prstGeom prst="roundRect">
            <a:avLst>
              <a:gd name="adj" fmla="val 10000"/>
            </a:avLst>
          </a:prstGeom>
          <a:solidFill>
            <a:srgbClr val="00B05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/>
              <a:t>Generate spectrograms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C58815CF-B9F0-4CBE-A37F-31C7B25897D6}"/>
              </a:ext>
            </a:extLst>
          </p:cNvPr>
          <p:cNvSpPr/>
          <p:nvPr/>
        </p:nvSpPr>
        <p:spPr>
          <a:xfrm>
            <a:off x="3840920" y="4725378"/>
            <a:ext cx="1842640" cy="1246139"/>
          </a:xfrm>
          <a:prstGeom prst="roundRect">
            <a:avLst>
              <a:gd name="adj" fmla="val 10000"/>
            </a:avLst>
          </a:prstGeom>
          <a:solidFill>
            <a:srgbClr val="00B05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/>
              <a:t>Extract phases and magnitudes from complex output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0D492DF9-7A09-470F-AA55-7CB1AD41AA4F}"/>
              </a:ext>
            </a:extLst>
          </p:cNvPr>
          <p:cNvSpPr/>
          <p:nvPr/>
        </p:nvSpPr>
        <p:spPr>
          <a:xfrm>
            <a:off x="6508798" y="3114519"/>
            <a:ext cx="1842640" cy="1105584"/>
          </a:xfrm>
          <a:prstGeom prst="roundRect">
            <a:avLst>
              <a:gd name="adj" fmla="val 10000"/>
            </a:avLst>
          </a:pr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/>
              <a:t>Generative adversarial network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533C5052-1EFF-4010-96D0-8FD1A5718FAF}"/>
              </a:ext>
            </a:extLst>
          </p:cNvPr>
          <p:cNvSpPr/>
          <p:nvPr/>
        </p:nvSpPr>
        <p:spPr>
          <a:xfrm>
            <a:off x="8961341" y="4804021"/>
            <a:ext cx="2013297" cy="1105584"/>
          </a:xfrm>
          <a:prstGeom prst="roundRect">
            <a:avLst>
              <a:gd name="adj" fmla="val 10000"/>
            </a:avLst>
          </a:pr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/>
              <a:t>Tweak model hyperparameters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FD29917-BD54-492C-A72F-9B6A42079DCC}"/>
              </a:ext>
            </a:extLst>
          </p:cNvPr>
          <p:cNvSpPr/>
          <p:nvPr/>
        </p:nvSpPr>
        <p:spPr>
          <a:xfrm>
            <a:off x="1271987" y="4918017"/>
            <a:ext cx="1842640" cy="1105584"/>
          </a:xfrm>
          <a:prstGeom prst="roundRect">
            <a:avLst>
              <a:gd name="adj" fmla="val 10000"/>
            </a:avLst>
          </a:prstGeom>
          <a:solidFill>
            <a:srgbClr val="00B05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/>
              <a:t>Import data into </a:t>
            </a:r>
            <a:r>
              <a:rPr lang="en-US" dirty="0" err="1"/>
              <a:t>TensorFlow</a:t>
            </a:r>
            <a:endParaRPr lang="en-US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87BAF5E-04AD-46C5-9A0E-9BE3101A7AEB}"/>
              </a:ext>
            </a:extLst>
          </p:cNvPr>
          <p:cNvGrpSpPr/>
          <p:nvPr/>
        </p:nvGrpSpPr>
        <p:grpSpPr>
          <a:xfrm rot="5400000">
            <a:off x="9729451" y="2597675"/>
            <a:ext cx="390639" cy="456974"/>
            <a:chOff x="2031118" y="1467892"/>
            <a:chExt cx="390639" cy="456974"/>
          </a:xfrm>
        </p:grpSpPr>
        <p:sp>
          <p:nvSpPr>
            <p:cNvPr id="32" name="Arrow: Right 31">
              <a:extLst>
                <a:ext uri="{FF2B5EF4-FFF2-40B4-BE49-F238E27FC236}">
                  <a16:creationId xmlns:a16="http://schemas.microsoft.com/office/drawing/2014/main" id="{9B722708-F0C0-4C33-A409-D20192649006}"/>
                </a:ext>
              </a:extLst>
            </p:cNvPr>
            <p:cNvSpPr/>
            <p:nvPr/>
          </p:nvSpPr>
          <p:spPr>
            <a:xfrm>
              <a:off x="2031118" y="1467892"/>
              <a:ext cx="390639" cy="45697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3" name="Arrow: Right 4">
              <a:extLst>
                <a:ext uri="{FF2B5EF4-FFF2-40B4-BE49-F238E27FC236}">
                  <a16:creationId xmlns:a16="http://schemas.microsoft.com/office/drawing/2014/main" id="{0095B0B4-19DC-4884-9419-711257EA168F}"/>
                </a:ext>
              </a:extLst>
            </p:cNvPr>
            <p:cNvSpPr txBox="1"/>
            <p:nvPr/>
          </p:nvSpPr>
          <p:spPr>
            <a:xfrm>
              <a:off x="2031118" y="1559287"/>
              <a:ext cx="273447" cy="2741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900" kern="120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DFDAA0C-5781-4688-9573-B93EC60C61F8}"/>
              </a:ext>
            </a:extLst>
          </p:cNvPr>
          <p:cNvGrpSpPr/>
          <p:nvPr/>
        </p:nvGrpSpPr>
        <p:grpSpPr>
          <a:xfrm rot="5400000">
            <a:off x="9772671" y="4301572"/>
            <a:ext cx="390639" cy="456974"/>
            <a:chOff x="2031118" y="1467892"/>
            <a:chExt cx="390639" cy="456974"/>
          </a:xfrm>
        </p:grpSpPr>
        <p:sp>
          <p:nvSpPr>
            <p:cNvPr id="35" name="Arrow: Right 34">
              <a:extLst>
                <a:ext uri="{FF2B5EF4-FFF2-40B4-BE49-F238E27FC236}">
                  <a16:creationId xmlns:a16="http://schemas.microsoft.com/office/drawing/2014/main" id="{EDA1C7A8-01A3-4EFA-93C3-A23EAABF8FB7}"/>
                </a:ext>
              </a:extLst>
            </p:cNvPr>
            <p:cNvSpPr/>
            <p:nvPr/>
          </p:nvSpPr>
          <p:spPr>
            <a:xfrm>
              <a:off x="2031118" y="1467892"/>
              <a:ext cx="390639" cy="45697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6" name="Arrow: Right 4">
              <a:extLst>
                <a:ext uri="{FF2B5EF4-FFF2-40B4-BE49-F238E27FC236}">
                  <a16:creationId xmlns:a16="http://schemas.microsoft.com/office/drawing/2014/main" id="{6E3F3126-85C3-441A-A90F-AA4FFBB7690A}"/>
                </a:ext>
              </a:extLst>
            </p:cNvPr>
            <p:cNvSpPr txBox="1"/>
            <p:nvPr/>
          </p:nvSpPr>
          <p:spPr>
            <a:xfrm>
              <a:off x="2031118" y="1559287"/>
              <a:ext cx="273447" cy="2741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900" kern="120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9B62A94-7B5D-4C37-861F-F1960175EBCE}"/>
              </a:ext>
            </a:extLst>
          </p:cNvPr>
          <p:cNvGrpSpPr/>
          <p:nvPr/>
        </p:nvGrpSpPr>
        <p:grpSpPr>
          <a:xfrm rot="5400000">
            <a:off x="7234799" y="2603111"/>
            <a:ext cx="390639" cy="456974"/>
            <a:chOff x="2031118" y="1467892"/>
            <a:chExt cx="390639" cy="456974"/>
          </a:xfrm>
        </p:grpSpPr>
        <p:sp>
          <p:nvSpPr>
            <p:cNvPr id="38" name="Arrow: Right 37">
              <a:extLst>
                <a:ext uri="{FF2B5EF4-FFF2-40B4-BE49-F238E27FC236}">
                  <a16:creationId xmlns:a16="http://schemas.microsoft.com/office/drawing/2014/main" id="{79678860-19D2-4267-8182-2744C2BB937C}"/>
                </a:ext>
              </a:extLst>
            </p:cNvPr>
            <p:cNvSpPr/>
            <p:nvPr/>
          </p:nvSpPr>
          <p:spPr>
            <a:xfrm>
              <a:off x="2031118" y="1467892"/>
              <a:ext cx="390639" cy="45697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9" name="Arrow: Right 4">
              <a:extLst>
                <a:ext uri="{FF2B5EF4-FFF2-40B4-BE49-F238E27FC236}">
                  <a16:creationId xmlns:a16="http://schemas.microsoft.com/office/drawing/2014/main" id="{5ACF958A-8505-4A40-80D3-B81C495E2077}"/>
                </a:ext>
              </a:extLst>
            </p:cNvPr>
            <p:cNvSpPr txBox="1"/>
            <p:nvPr/>
          </p:nvSpPr>
          <p:spPr>
            <a:xfrm>
              <a:off x="2031118" y="1559287"/>
              <a:ext cx="273447" cy="2741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900" kern="1200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52AE93B-65AA-4496-B6C7-3DFE3663960A}"/>
              </a:ext>
            </a:extLst>
          </p:cNvPr>
          <p:cNvGrpSpPr/>
          <p:nvPr/>
        </p:nvGrpSpPr>
        <p:grpSpPr>
          <a:xfrm rot="5400000">
            <a:off x="4566920" y="2597675"/>
            <a:ext cx="390639" cy="456974"/>
            <a:chOff x="2031118" y="1467892"/>
            <a:chExt cx="390639" cy="456974"/>
          </a:xfrm>
        </p:grpSpPr>
        <p:sp>
          <p:nvSpPr>
            <p:cNvPr id="41" name="Arrow: Right 40">
              <a:extLst>
                <a:ext uri="{FF2B5EF4-FFF2-40B4-BE49-F238E27FC236}">
                  <a16:creationId xmlns:a16="http://schemas.microsoft.com/office/drawing/2014/main" id="{B50E57E3-5B85-4A25-B921-ECBA92CF59E2}"/>
                </a:ext>
              </a:extLst>
            </p:cNvPr>
            <p:cNvSpPr/>
            <p:nvPr/>
          </p:nvSpPr>
          <p:spPr>
            <a:xfrm>
              <a:off x="2031118" y="1467892"/>
              <a:ext cx="390639" cy="45697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2" name="Arrow: Right 4">
              <a:extLst>
                <a:ext uri="{FF2B5EF4-FFF2-40B4-BE49-F238E27FC236}">
                  <a16:creationId xmlns:a16="http://schemas.microsoft.com/office/drawing/2014/main" id="{CD29A34F-3680-416C-A223-1352BE6F42D0}"/>
                </a:ext>
              </a:extLst>
            </p:cNvPr>
            <p:cNvSpPr txBox="1"/>
            <p:nvPr/>
          </p:nvSpPr>
          <p:spPr>
            <a:xfrm>
              <a:off x="2031118" y="1559287"/>
              <a:ext cx="273447" cy="2741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900" kern="1200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BBFA16D-D8ED-470C-A487-AAA0E6293D2F}"/>
              </a:ext>
            </a:extLst>
          </p:cNvPr>
          <p:cNvGrpSpPr/>
          <p:nvPr/>
        </p:nvGrpSpPr>
        <p:grpSpPr>
          <a:xfrm rot="5400000">
            <a:off x="4566920" y="4242976"/>
            <a:ext cx="390639" cy="456974"/>
            <a:chOff x="2031118" y="1467892"/>
            <a:chExt cx="390639" cy="456974"/>
          </a:xfrm>
        </p:grpSpPr>
        <p:sp>
          <p:nvSpPr>
            <p:cNvPr id="44" name="Arrow: Right 43">
              <a:extLst>
                <a:ext uri="{FF2B5EF4-FFF2-40B4-BE49-F238E27FC236}">
                  <a16:creationId xmlns:a16="http://schemas.microsoft.com/office/drawing/2014/main" id="{B35A263D-7D47-4A04-849A-488432A13BF9}"/>
                </a:ext>
              </a:extLst>
            </p:cNvPr>
            <p:cNvSpPr/>
            <p:nvPr/>
          </p:nvSpPr>
          <p:spPr>
            <a:xfrm>
              <a:off x="2031118" y="1467892"/>
              <a:ext cx="390639" cy="45697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5" name="Arrow: Right 4">
              <a:extLst>
                <a:ext uri="{FF2B5EF4-FFF2-40B4-BE49-F238E27FC236}">
                  <a16:creationId xmlns:a16="http://schemas.microsoft.com/office/drawing/2014/main" id="{F95B5B9F-A4E4-4E95-939D-A471649B31A6}"/>
                </a:ext>
              </a:extLst>
            </p:cNvPr>
            <p:cNvSpPr txBox="1"/>
            <p:nvPr/>
          </p:nvSpPr>
          <p:spPr>
            <a:xfrm>
              <a:off x="2031118" y="1559287"/>
              <a:ext cx="273447" cy="2741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900" kern="1200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44AA49BA-EA7B-430B-A6E4-E6E5FB525E0D}"/>
              </a:ext>
            </a:extLst>
          </p:cNvPr>
          <p:cNvGrpSpPr/>
          <p:nvPr/>
        </p:nvGrpSpPr>
        <p:grpSpPr>
          <a:xfrm rot="5400000">
            <a:off x="1997987" y="2597675"/>
            <a:ext cx="390639" cy="456974"/>
            <a:chOff x="2031118" y="1467892"/>
            <a:chExt cx="390639" cy="456974"/>
          </a:xfrm>
        </p:grpSpPr>
        <p:sp>
          <p:nvSpPr>
            <p:cNvPr id="47" name="Arrow: Right 46">
              <a:extLst>
                <a:ext uri="{FF2B5EF4-FFF2-40B4-BE49-F238E27FC236}">
                  <a16:creationId xmlns:a16="http://schemas.microsoft.com/office/drawing/2014/main" id="{D98134C3-831E-4BA0-8496-86AEA6F3A581}"/>
                </a:ext>
              </a:extLst>
            </p:cNvPr>
            <p:cNvSpPr/>
            <p:nvPr/>
          </p:nvSpPr>
          <p:spPr>
            <a:xfrm>
              <a:off x="2031118" y="1467892"/>
              <a:ext cx="390639" cy="45697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8" name="Arrow: Right 4">
              <a:extLst>
                <a:ext uri="{FF2B5EF4-FFF2-40B4-BE49-F238E27FC236}">
                  <a16:creationId xmlns:a16="http://schemas.microsoft.com/office/drawing/2014/main" id="{A56C1F48-584F-4DC6-A2C1-D9A489B0C98A}"/>
                </a:ext>
              </a:extLst>
            </p:cNvPr>
            <p:cNvSpPr txBox="1"/>
            <p:nvPr/>
          </p:nvSpPr>
          <p:spPr>
            <a:xfrm>
              <a:off x="2031118" y="1559287"/>
              <a:ext cx="273447" cy="2741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900" kern="1200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E7143BE-A0CF-40EA-9C08-463FB57EBD19}"/>
              </a:ext>
            </a:extLst>
          </p:cNvPr>
          <p:cNvGrpSpPr/>
          <p:nvPr/>
        </p:nvGrpSpPr>
        <p:grpSpPr>
          <a:xfrm rot="5400000">
            <a:off x="2006710" y="4441633"/>
            <a:ext cx="390639" cy="456974"/>
            <a:chOff x="2031118" y="1467892"/>
            <a:chExt cx="390639" cy="456974"/>
          </a:xfrm>
        </p:grpSpPr>
        <p:sp>
          <p:nvSpPr>
            <p:cNvPr id="50" name="Arrow: Right 49">
              <a:extLst>
                <a:ext uri="{FF2B5EF4-FFF2-40B4-BE49-F238E27FC236}">
                  <a16:creationId xmlns:a16="http://schemas.microsoft.com/office/drawing/2014/main" id="{7095E238-F2B6-446D-962E-7523DCCBC0C0}"/>
                </a:ext>
              </a:extLst>
            </p:cNvPr>
            <p:cNvSpPr/>
            <p:nvPr/>
          </p:nvSpPr>
          <p:spPr>
            <a:xfrm>
              <a:off x="2031118" y="1467892"/>
              <a:ext cx="390639" cy="45697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1" name="Arrow: Right 4">
              <a:extLst>
                <a:ext uri="{FF2B5EF4-FFF2-40B4-BE49-F238E27FC236}">
                  <a16:creationId xmlns:a16="http://schemas.microsoft.com/office/drawing/2014/main" id="{79A50D7C-7893-458A-A7CD-A48ECF3349C1}"/>
                </a:ext>
              </a:extLst>
            </p:cNvPr>
            <p:cNvSpPr txBox="1"/>
            <p:nvPr/>
          </p:nvSpPr>
          <p:spPr>
            <a:xfrm>
              <a:off x="2031118" y="1559287"/>
              <a:ext cx="273447" cy="2741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900" kern="1200"/>
            </a:p>
          </p:txBody>
        </p:sp>
      </p:grpSp>
      <p:sp>
        <p:nvSpPr>
          <p:cNvPr id="52" name="Arrow: Curved Down 51">
            <a:extLst>
              <a:ext uri="{FF2B5EF4-FFF2-40B4-BE49-F238E27FC236}">
                <a16:creationId xmlns:a16="http://schemas.microsoft.com/office/drawing/2014/main" id="{448F4F9D-1556-4844-8538-C5FB87F476C7}"/>
              </a:ext>
            </a:extLst>
          </p:cNvPr>
          <p:cNvSpPr/>
          <p:nvPr/>
        </p:nvSpPr>
        <p:spPr>
          <a:xfrm flipH="1">
            <a:off x="6983895" y="464462"/>
            <a:ext cx="3077968" cy="768862"/>
          </a:xfrm>
          <a:prstGeom prst="curvedDownArrow">
            <a:avLst>
              <a:gd name="adj1" fmla="val 38573"/>
              <a:gd name="adj2" fmla="val 88223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2692221-A46C-4F04-AA75-8B6017900F95}"/>
              </a:ext>
            </a:extLst>
          </p:cNvPr>
          <p:cNvCxnSpPr/>
          <p:nvPr/>
        </p:nvCxnSpPr>
        <p:spPr>
          <a:xfrm>
            <a:off x="6061587" y="464462"/>
            <a:ext cx="0" cy="5921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9595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4FB75-9F21-4EAB-B3A3-AAC72F6C3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41546-E382-46A4-83DA-CF5846F7CE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463550" indent="-46355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/>
              <a:t>Choi, K., Fazekas, G., Sandler, M., &amp; </a:t>
            </a:r>
            <a:r>
              <a:rPr lang="en-US" sz="1600" dirty="0" err="1"/>
              <a:t>Kyunghynn</a:t>
            </a:r>
            <a:r>
              <a:rPr lang="en-US" sz="1600" dirty="0"/>
              <a:t>, C. (2017). Convolutional recurrent neural networks for music classification. </a:t>
            </a:r>
            <a:r>
              <a:rPr lang="en-US" sz="1600" i="1" dirty="0"/>
              <a:t>ICASSP</a:t>
            </a:r>
            <a:r>
              <a:rPr lang="en-US" sz="1600" dirty="0"/>
              <a:t>. doi:10.1109/ICASSP.2017.7952585, arXiv:1609.04243v3 [cs.NE]</a:t>
            </a:r>
          </a:p>
          <a:p>
            <a:pPr marL="463550" indent="-46355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/>
              <a:t>Costa, Y. M. G., Oliveira, L. S., &amp; Silla, C.N., Jr. (2017). An evaluation of convolutional </a:t>
            </a:r>
            <a:r>
              <a:rPr lang="en-US" sz="1600" dirty="0" err="1"/>
              <a:t>nerual</a:t>
            </a:r>
            <a:r>
              <a:rPr lang="en-US" sz="1600" dirty="0"/>
              <a:t> networks for music classification using spectrograms. </a:t>
            </a:r>
            <a:r>
              <a:rPr lang="en-US" sz="1600" i="1" dirty="0"/>
              <a:t>Applied Soft Computing, 52</a:t>
            </a:r>
            <a:r>
              <a:rPr lang="en-US" sz="1600" dirty="0"/>
              <a:t>(1), pp 28-38. doi:10.1016/j.asoc.2016.12.024</a:t>
            </a:r>
          </a:p>
          <a:p>
            <a:pPr marL="463550" indent="-46355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/>
              <a:t>Creswell, A., White, T., </a:t>
            </a:r>
            <a:r>
              <a:rPr lang="en-US" sz="1600" dirty="0" err="1"/>
              <a:t>Dumoulin</a:t>
            </a:r>
            <a:r>
              <a:rPr lang="en-US" sz="1600" dirty="0"/>
              <a:t>, V., </a:t>
            </a:r>
            <a:r>
              <a:rPr lang="en-US" sz="1600" dirty="0" err="1"/>
              <a:t>Arulkumaran</a:t>
            </a:r>
            <a:r>
              <a:rPr lang="en-US" sz="1600" dirty="0"/>
              <a:t>, K., Sengupta, B., &amp; Bharath, A. A. (2017). Generative adversarial networks: An overview. </a:t>
            </a:r>
            <a:r>
              <a:rPr lang="en-US" sz="1600" i="1" dirty="0"/>
              <a:t>IEEE Signal Processing Magazine, 35</a:t>
            </a:r>
            <a:r>
              <a:rPr lang="en-US" sz="1600" dirty="0"/>
              <a:t>(1), pp. 53-65. doi:10.1109/MSP.2017.2765202, arXiv:1710.07035v1 [cs.CV]</a:t>
            </a:r>
          </a:p>
          <a:p>
            <a:pPr marL="463550" indent="-46355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/>
              <a:t>Engel, J., Resnick, C., Roberts, A., </a:t>
            </a:r>
            <a:r>
              <a:rPr lang="en-US" sz="1600" dirty="0" err="1"/>
              <a:t>Dieleman</a:t>
            </a:r>
            <a:r>
              <a:rPr lang="en-US" sz="1600" dirty="0"/>
              <a:t>, S., Eck, D., </a:t>
            </a:r>
            <a:r>
              <a:rPr lang="en-US" sz="1600" dirty="0" err="1"/>
              <a:t>Simonyan</a:t>
            </a:r>
            <a:r>
              <a:rPr lang="en-US" sz="1600" dirty="0"/>
              <a:t>, K., &amp; </a:t>
            </a:r>
            <a:r>
              <a:rPr lang="en-US" sz="1600" dirty="0" err="1"/>
              <a:t>Norouzi</a:t>
            </a:r>
            <a:r>
              <a:rPr lang="en-US" sz="1600" dirty="0"/>
              <a:t>, M. (2017). Neural Audio Synthesis of Musical Notes with </a:t>
            </a:r>
            <a:r>
              <a:rPr lang="en-US" sz="1600" dirty="0" err="1"/>
              <a:t>WaveNet</a:t>
            </a:r>
            <a:r>
              <a:rPr lang="en-US" sz="1600" dirty="0"/>
              <a:t> Autoencoders. </a:t>
            </a:r>
            <a:r>
              <a:rPr lang="en-US" sz="1600" i="1" dirty="0" err="1"/>
              <a:t>CoRR</a:t>
            </a:r>
            <a:r>
              <a:rPr lang="en-US" sz="1600" dirty="0" err="1"/>
              <a:t>.</a:t>
            </a:r>
            <a:r>
              <a:rPr lang="en-US" sz="1600" dirty="0"/>
              <a:t> arXiv:1710.07035 [cs.CV]</a:t>
            </a:r>
          </a:p>
          <a:p>
            <a:pPr marL="463550" indent="-46355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err="1"/>
              <a:t>Goodfellow</a:t>
            </a:r>
            <a:r>
              <a:rPr lang="en-US" sz="1600" dirty="0"/>
              <a:t>, I., </a:t>
            </a:r>
            <a:r>
              <a:rPr lang="en-US" sz="1600" dirty="0" err="1"/>
              <a:t>Pouget</a:t>
            </a:r>
            <a:r>
              <a:rPr lang="en-US" sz="1600" dirty="0"/>
              <a:t>-Abadie, J., Mirza, M., Xu, B., </a:t>
            </a:r>
            <a:r>
              <a:rPr lang="en-US" sz="1600" dirty="0" err="1"/>
              <a:t>Warde</a:t>
            </a:r>
            <a:r>
              <a:rPr lang="en-US" sz="1600" dirty="0"/>
              <a:t>-Farley, D., </a:t>
            </a:r>
            <a:r>
              <a:rPr lang="en-US" sz="1600" dirty="0" err="1"/>
              <a:t>Ozair</a:t>
            </a:r>
            <a:r>
              <a:rPr lang="en-US" sz="1600" dirty="0"/>
              <a:t>, S., … </a:t>
            </a:r>
            <a:r>
              <a:rPr lang="en-US" sz="1600" dirty="0" err="1"/>
              <a:t>Bengio</a:t>
            </a:r>
            <a:r>
              <a:rPr lang="en-US" sz="1600" dirty="0"/>
              <a:t>, Y. (2014). Generative adversarial nets. </a:t>
            </a:r>
            <a:r>
              <a:rPr lang="en-US" sz="1600" i="1" dirty="0"/>
              <a:t>Advances in Neural Information Processing Systems, 27</a:t>
            </a:r>
            <a:r>
              <a:rPr lang="en-US" sz="1600" dirty="0"/>
              <a:t>,</a:t>
            </a:r>
            <a:r>
              <a:rPr lang="en-US" sz="1600" i="1" dirty="0"/>
              <a:t> </a:t>
            </a:r>
            <a:r>
              <a:rPr lang="en-US" sz="1600" dirty="0"/>
              <a:t>pp. 2672–2680. arXiv:1406.2661 [stat.ML]</a:t>
            </a:r>
          </a:p>
          <a:p>
            <a:pPr marL="463550" indent="-46355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/>
              <a:t>Pons, J., </a:t>
            </a:r>
            <a:r>
              <a:rPr lang="en-US" sz="1600" dirty="0" err="1"/>
              <a:t>Slizovskaia</a:t>
            </a:r>
            <a:r>
              <a:rPr lang="en-US" sz="1600" dirty="0"/>
              <a:t>, O., Gong, R., Gómez, E., &amp; Serra, X. (2017). Timbre Analysis of Music Audio Signals with Convolutional Neural Networks. </a:t>
            </a:r>
            <a:r>
              <a:rPr lang="en-US" sz="1600" i="1" dirty="0" err="1"/>
              <a:t>CoRR</a:t>
            </a:r>
            <a:r>
              <a:rPr lang="en-US" sz="1600" dirty="0" err="1"/>
              <a:t>.</a:t>
            </a:r>
            <a:r>
              <a:rPr lang="en-US" sz="1600" dirty="0"/>
              <a:t> arXiv:1703.06697 [cs.SD]</a:t>
            </a:r>
          </a:p>
          <a:p>
            <a:pPr marL="463550" indent="-46355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/>
              <a:t>Radford, A., Metz, L., &amp; </a:t>
            </a:r>
            <a:r>
              <a:rPr lang="en-US" sz="1600" dirty="0" err="1"/>
              <a:t>Chintala</a:t>
            </a:r>
            <a:r>
              <a:rPr lang="en-US" sz="1600" dirty="0"/>
              <a:t>, S. (2016). Unsupervised representation learning with deep convolutional generative adversarial networks. </a:t>
            </a:r>
            <a:r>
              <a:rPr lang="en-US" sz="1600" i="1" dirty="0"/>
              <a:t>ILLR.</a:t>
            </a:r>
            <a:r>
              <a:rPr lang="en-US" sz="1600" dirty="0"/>
              <a:t> arXiv:1511.06434 [</a:t>
            </a:r>
            <a:r>
              <a:rPr lang="en-US" sz="1600" dirty="0" err="1"/>
              <a:t>cs.LG</a:t>
            </a:r>
            <a:r>
              <a:rPr lang="en-US" sz="16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142513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8911B-9102-4B0C-975F-B7DA2CE75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D847F-5EB3-403B-BB2B-D76C40D69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Stored as samples</a:t>
            </a:r>
          </a:p>
          <a:p>
            <a:r>
              <a:rPr lang="en-US" dirty="0"/>
              <a:t>Sample rate</a:t>
            </a:r>
          </a:p>
          <a:p>
            <a:r>
              <a:rPr lang="en-US" dirty="0"/>
              <a:t>A lot of data points</a:t>
            </a:r>
          </a:p>
          <a:p>
            <a:pPr lvl="1"/>
            <a:r>
              <a:rPr lang="en-US" dirty="0"/>
              <a:t>Storage</a:t>
            </a:r>
          </a:p>
          <a:p>
            <a:pPr lvl="1"/>
            <a:r>
              <a:rPr lang="en-US" dirty="0"/>
              <a:t>Hard to model</a:t>
            </a:r>
          </a:p>
        </p:txBody>
      </p:sp>
    </p:spTree>
    <p:extLst>
      <p:ext uri="{BB962C8B-B14F-4D97-AF65-F5344CB8AC3E}">
        <p14:creationId xmlns:p14="http://schemas.microsoft.com/office/powerpoint/2010/main" val="524871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411CA-129C-4AAB-A9FD-6BE588A2E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 there be MIDI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F519D-3AC6-4E00-9E48-4A170B71C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Instrument, pitch, velocity, and time</a:t>
            </a:r>
          </a:p>
          <a:p>
            <a:r>
              <a:rPr lang="en-US" dirty="0"/>
              <a:t>Have gotten better but still sound terrible</a:t>
            </a:r>
          </a:p>
          <a:p>
            <a:r>
              <a:rPr lang="en-US" dirty="0"/>
              <a:t>Playback uses </a:t>
            </a:r>
            <a:r>
              <a:rPr lang="en-US" b="1" dirty="0" err="1"/>
              <a:t>soundfonts</a:t>
            </a:r>
            <a:endParaRPr lang="en-US" dirty="0"/>
          </a:p>
          <a:p>
            <a:pPr lvl="1"/>
            <a:r>
              <a:rPr lang="en-US" dirty="0"/>
              <a:t>Contains actual sound samples</a:t>
            </a:r>
          </a:p>
          <a:p>
            <a:r>
              <a:rPr lang="en-US" dirty="0"/>
              <a:t>Does it sound good?</a:t>
            </a:r>
          </a:p>
        </p:txBody>
      </p:sp>
    </p:spTree>
    <p:extLst>
      <p:ext uri="{BB962C8B-B14F-4D97-AF65-F5344CB8AC3E}">
        <p14:creationId xmlns:p14="http://schemas.microsoft.com/office/powerpoint/2010/main" val="2393869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09E4D-89F5-4D78-BA02-5494AEED0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pPr algn="ctr"/>
            <a:r>
              <a:rPr lang="en-US" dirty="0"/>
              <a:t>Take a listen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3" name="tsch_dspfe_COM_sonatinaSF">
            <a:hlinkClick r:id="" action="ppaction://media"/>
            <a:extLst>
              <a:ext uri="{FF2B5EF4-FFF2-40B4-BE49-F238E27FC236}">
                <a16:creationId xmlns:a16="http://schemas.microsoft.com/office/drawing/2014/main" id="{F6F16C96-AC0B-4A5D-A0EC-5A30DE6D6F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348375"/>
            <a:ext cx="609600" cy="609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2368877-A7F5-4AC7-9F30-47822EBEC813}"/>
              </a:ext>
            </a:extLst>
          </p:cNvPr>
          <p:cNvSpPr txBox="1"/>
          <p:nvPr/>
        </p:nvSpPr>
        <p:spPr>
          <a:xfrm>
            <a:off x="2344993" y="4306529"/>
            <a:ext cx="78608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From the University of Arizona MIDI database (public domain) using a leading </a:t>
            </a:r>
            <a:r>
              <a:rPr lang="en-US" sz="1600" dirty="0" err="1"/>
              <a:t>soundfont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945342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EEC04-0310-42DA-B98C-B04E04E65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instruments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5F84B-5BFE-4DCA-88E8-CC29B063B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Pitch</a:t>
            </a:r>
          </a:p>
          <a:p>
            <a:r>
              <a:rPr lang="en-US" dirty="0"/>
              <a:t>Initiation</a:t>
            </a:r>
          </a:p>
          <a:p>
            <a:r>
              <a:rPr lang="en-US" dirty="0"/>
              <a:t>Sustaining</a:t>
            </a:r>
          </a:p>
          <a:p>
            <a:r>
              <a:rPr lang="en-US" dirty="0"/>
              <a:t>Decay</a:t>
            </a:r>
          </a:p>
          <a:p>
            <a:r>
              <a:rPr lang="en-US" dirty="0"/>
              <a:t>Connecting with other notes</a:t>
            </a:r>
          </a:p>
          <a:p>
            <a:r>
              <a:rPr lang="en-US" dirty="0"/>
              <a:t>Timbre</a:t>
            </a:r>
          </a:p>
        </p:txBody>
      </p:sp>
    </p:spTree>
    <p:extLst>
      <p:ext uri="{BB962C8B-B14F-4D97-AF65-F5344CB8AC3E}">
        <p14:creationId xmlns:p14="http://schemas.microsoft.com/office/powerpoint/2010/main" val="229622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5A280-3FC4-4D35-B073-660399A7B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2672B-F033-4C29-95B2-8D6C71E14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 learns itself</a:t>
            </a:r>
          </a:p>
          <a:p>
            <a:r>
              <a:rPr lang="en-US" dirty="0"/>
              <a:t>Gradients and genetic algorithms</a:t>
            </a:r>
          </a:p>
          <a:p>
            <a:r>
              <a:rPr lang="en-US" dirty="0"/>
              <a:t>Can effectively model organic data</a:t>
            </a:r>
          </a:p>
          <a:p>
            <a:pPr lvl="1"/>
            <a:r>
              <a:rPr lang="en-US" dirty="0"/>
              <a:t>Speech recognition</a:t>
            </a:r>
          </a:p>
          <a:p>
            <a:pPr lvl="1"/>
            <a:r>
              <a:rPr lang="en-US" dirty="0"/>
              <a:t>image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992235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11308-7998-4C5F-93BD-039C0AADC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Spectrograms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76490-1E0B-4D9E-9559-C73DF68A5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wave signal can be represented as sinusoidal waves</a:t>
            </a:r>
          </a:p>
          <a:p>
            <a:r>
              <a:rPr lang="en-US" dirty="0"/>
              <a:t>Fourier transform </a:t>
            </a:r>
          </a:p>
          <a:p>
            <a:r>
              <a:rPr lang="en-US" dirty="0"/>
              <a:t>Magnitude and phase over frequency and time</a:t>
            </a:r>
          </a:p>
        </p:txBody>
      </p:sp>
    </p:spTree>
    <p:extLst>
      <p:ext uri="{BB962C8B-B14F-4D97-AF65-F5344CB8AC3E}">
        <p14:creationId xmlns:p14="http://schemas.microsoft.com/office/powerpoint/2010/main" val="3103124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B8532E-F50F-45AF-8283-BFE2CC7061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87650" cy="36584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3E1888-1286-41A3-9441-0CB28D7853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4350" y="0"/>
            <a:ext cx="5487650" cy="36584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2F331F-F337-443F-B1BD-26F454E8D9E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14"/>
          <a:stretch/>
        </p:blipFill>
        <p:spPr>
          <a:xfrm>
            <a:off x="3160186" y="3404976"/>
            <a:ext cx="5487650" cy="34530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79A82F-8036-47C0-AC74-16326089D67B}"/>
              </a:ext>
            </a:extLst>
          </p:cNvPr>
          <p:cNvSpPr txBox="1"/>
          <p:nvPr/>
        </p:nvSpPr>
        <p:spPr>
          <a:xfrm>
            <a:off x="442452" y="4719484"/>
            <a:ext cx="23154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Generated using </a:t>
            </a:r>
            <a:r>
              <a:rPr lang="en-US" dirty="0" err="1"/>
              <a:t>Librosa’s</a:t>
            </a:r>
            <a:r>
              <a:rPr lang="en-US" dirty="0"/>
              <a:t> short term Fourier transform (</a:t>
            </a:r>
            <a:r>
              <a:rPr lang="en-US" dirty="0" err="1"/>
              <a:t>stft</a:t>
            </a:r>
            <a:r>
              <a:rPr lang="en-US" dirty="0"/>
              <a:t>) command</a:t>
            </a:r>
          </a:p>
        </p:txBody>
      </p:sp>
    </p:spTree>
    <p:extLst>
      <p:ext uri="{BB962C8B-B14F-4D97-AF65-F5344CB8AC3E}">
        <p14:creationId xmlns:p14="http://schemas.microsoft.com/office/powerpoint/2010/main" val="3107760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A3D89-831E-4C51-A7C3-5724905DB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networks (NNs)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B1AA0148-CD61-4E62-BB29-FEC35760CFC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41413" y="2249487"/>
                <a:ext cx="4928084" cy="3541714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Weights (w) on each edge between neuron output (x) to neuron, bias (b) at each node</a:t>
                </a:r>
              </a:p>
              <a:p>
                <a:r>
                  <a:rPr lang="en-US" dirty="0"/>
                  <a:t>A neuron outputs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/>
                  <a:t> passed through an activation function</a:t>
                </a:r>
              </a:p>
              <a:p>
                <a:r>
                  <a:rPr lang="en-US" dirty="0"/>
                  <a:t>Cost function</a:t>
                </a:r>
              </a:p>
              <a:p>
                <a:r>
                  <a:rPr lang="en-US" dirty="0"/>
                  <a:t>Backpropagation</a:t>
                </a: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B1AA0148-CD61-4E62-BB29-FEC35760CFC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2249487"/>
                <a:ext cx="4928084" cy="3541714"/>
              </a:xfrm>
              <a:blipFill>
                <a:blip r:embed="rId3"/>
                <a:stretch>
                  <a:fillRect l="-2225" t="-37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http://neuralnetworksanddeeplearning.com/images/tikz12.png">
            <a:extLst>
              <a:ext uri="{FF2B5EF4-FFF2-40B4-BE49-F238E27FC236}">
                <a16:creationId xmlns:a16="http://schemas.microsoft.com/office/drawing/2014/main" id="{77AED1DD-3297-472C-85D7-E3EA646814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99" t="5812" r="2628"/>
          <a:stretch/>
        </p:blipFill>
        <p:spPr bwMode="auto">
          <a:xfrm>
            <a:off x="6215269" y="365125"/>
            <a:ext cx="5658680" cy="5839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526EE0-F69E-4894-A688-01E1F24ACDC6}"/>
              </a:ext>
            </a:extLst>
          </p:cNvPr>
          <p:cNvSpPr txBox="1"/>
          <p:nvPr/>
        </p:nvSpPr>
        <p:spPr>
          <a:xfrm>
            <a:off x="5427039" y="6204777"/>
            <a:ext cx="6764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From Michael Nielsen’s “Neural Networks and Deep Learning,” licensed under a </a:t>
            </a:r>
            <a:r>
              <a:rPr lang="en-US" sz="1600" dirty="0">
                <a:hlinkClick r:id="rId5"/>
              </a:rPr>
              <a:t>Creative Commons Attribution-</a:t>
            </a:r>
            <a:r>
              <a:rPr lang="en-US" sz="1600" dirty="0" err="1">
                <a:hlinkClick r:id="rId5"/>
              </a:rPr>
              <a:t>NonCommercial</a:t>
            </a:r>
            <a:r>
              <a:rPr lang="en-US" sz="1600" dirty="0">
                <a:hlinkClick r:id="rId5"/>
              </a:rPr>
              <a:t> 3.0 </a:t>
            </a:r>
            <a:r>
              <a:rPr lang="en-US" sz="1600" dirty="0" err="1">
                <a:hlinkClick r:id="rId5"/>
              </a:rPr>
              <a:t>Unported</a:t>
            </a:r>
            <a:r>
              <a:rPr lang="en-US" sz="1600" dirty="0">
                <a:hlinkClick r:id="rId5"/>
              </a:rPr>
              <a:t> License</a:t>
            </a:r>
            <a:r>
              <a:rPr lang="en-US" sz="1600" dirty="0"/>
              <a:t>. </a:t>
            </a:r>
            <a:br>
              <a:rPr lang="en-US" sz="1600" dirty="0"/>
            </a:b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80259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434</TotalTime>
  <Words>710</Words>
  <Application>Microsoft Office PowerPoint</Application>
  <PresentationFormat>Widescreen</PresentationFormat>
  <Paragraphs>89</Paragraphs>
  <Slides>15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Office Theme</vt:lpstr>
      <vt:lpstr>Synthesizing realistic audio using generative adversarial networks</vt:lpstr>
      <vt:lpstr>Audio</vt:lpstr>
      <vt:lpstr>Let there be MIDI</vt:lpstr>
      <vt:lpstr>Take a listen  </vt:lpstr>
      <vt:lpstr>Properties of instruments</vt:lpstr>
      <vt:lpstr>Machine learning</vt:lpstr>
      <vt:lpstr>Spectrograms</vt:lpstr>
      <vt:lpstr>PowerPoint Presentation</vt:lpstr>
      <vt:lpstr>Neural networks (NNs)</vt:lpstr>
      <vt:lpstr>Convolutional Neural Networks (CNNs)</vt:lpstr>
      <vt:lpstr>Generative models</vt:lpstr>
      <vt:lpstr>PowerPoint Presentation</vt:lpstr>
      <vt:lpstr>PowerPoint Presentation</vt:lpstr>
      <vt:lpstr>PowerPoint Presentation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Synthesizing timbrally accurate audio using generative adversarial networks</dc:title>
  <dc:creator>JUSTIN ZHANG (1002983)</dc:creator>
  <cp:lastModifiedBy>JUSTIN ZHANG (1002983)</cp:lastModifiedBy>
  <cp:revision>26</cp:revision>
  <dcterms:created xsi:type="dcterms:W3CDTF">2018-10-16T14:09:09Z</dcterms:created>
  <dcterms:modified xsi:type="dcterms:W3CDTF">2018-10-25T01:15:30Z</dcterms:modified>
</cp:coreProperties>
</file>

<file path=docProps/thumbnail.jpeg>
</file>